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322" r:id="rId3"/>
    <p:sldId id="323" r:id="rId4"/>
    <p:sldId id="319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2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3">
          <p15:clr>
            <a:srgbClr val="A4A3A4"/>
          </p15:clr>
        </p15:guide>
        <p15:guide id="2" pos="38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1E1"/>
    <a:srgbClr val="1883DF"/>
    <a:srgbClr val="65ADE9"/>
    <a:srgbClr val="50A2E6"/>
    <a:srgbClr val="7FBBED"/>
    <a:srgbClr val="99C9F1"/>
    <a:srgbClr val="B2D6F4"/>
    <a:srgbClr val="0076DA"/>
    <a:srgbClr val="39AEB5"/>
    <a:srgbClr val="5A6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2" autoAdjust="0"/>
    <p:restoredTop sz="88245" autoAdjust="0"/>
  </p:normalViewPr>
  <p:slideViewPr>
    <p:cSldViewPr snapToGrid="0">
      <p:cViewPr varScale="1">
        <p:scale>
          <a:sx n="57" d="100"/>
          <a:sy n="57" d="100"/>
        </p:scale>
        <p:origin x="53" y="130"/>
      </p:cViewPr>
      <p:guideLst>
        <p:guide orient="horz" pos="2283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产品介绍的框架页效果：即点击左边的产品目录，右边显示具体内容。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62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）最主要的原因：样式表可以实现内容与样式的分离 </a:t>
            </a:r>
          </a:p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w3c</a:t>
            </a:r>
            <a:r>
              <a:rPr lang="zh-CN" altLang="en-US" dirty="0"/>
              <a:t>推荐的做法</a:t>
            </a:r>
          </a:p>
          <a:p>
            <a:pPr eaLnBrk="1" hangingPunct="1"/>
            <a:r>
              <a:rPr lang="zh-CN" altLang="en-US" dirty="0"/>
              <a:t>  内容和样式的分离</a:t>
            </a:r>
          </a:p>
          <a:p>
            <a:pPr eaLnBrk="1" hangingPunct="1"/>
            <a:r>
              <a:rPr lang="zh-CN" altLang="en-US" dirty="0"/>
              <a:t>  内容和行为的分离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89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&lt;link&gt; </a:t>
            </a:r>
            <a:r>
              <a:rPr lang="zh-CN" altLang="en-US" dirty="0"/>
              <a:t>标签定义文档与外部资源的关系。</a:t>
            </a:r>
          </a:p>
          <a:p>
            <a:r>
              <a:rPr lang="en-US" altLang="zh-CN" dirty="0"/>
              <a:t>&lt;link&gt; </a:t>
            </a:r>
            <a:r>
              <a:rPr lang="zh-CN" altLang="en-US" dirty="0"/>
              <a:t>标签最常见的用途是链接样式表。</a:t>
            </a:r>
            <a:endParaRPr lang="en-US" altLang="zh-CN" dirty="0"/>
          </a:p>
          <a:p>
            <a:r>
              <a:rPr lang="zh-CN" altLang="en-US" dirty="0"/>
              <a:t>此元素只能存在于 </a:t>
            </a:r>
            <a:r>
              <a:rPr lang="en-US" altLang="zh-CN" dirty="0"/>
              <a:t>head </a:t>
            </a:r>
            <a:r>
              <a:rPr lang="zh-CN" altLang="en-US" dirty="0"/>
              <a:t>部分，不过它可出现任何次数。</a:t>
            </a:r>
          </a:p>
          <a:p>
            <a:r>
              <a:rPr lang="en-US" altLang="zh-CN" dirty="0" err="1"/>
              <a:t>Rel</a:t>
            </a:r>
            <a:r>
              <a:rPr lang="zh-CN" altLang="en-US" dirty="0"/>
              <a:t>属性规定了当前文档与被链接文档的关系，</a:t>
            </a:r>
            <a:r>
              <a:rPr lang="en-US" altLang="zh-CN" dirty="0"/>
              <a:t>stylesheet</a:t>
            </a:r>
            <a:r>
              <a:rPr lang="zh-CN" altLang="en-US" dirty="0"/>
              <a:t>表示文档的外部样式表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09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提一下</a:t>
            </a:r>
            <a:r>
              <a:rPr lang="en-US" altLang="zh-CN" dirty="0"/>
              <a:t>CSS</a:t>
            </a:r>
            <a:r>
              <a:rPr lang="zh-CN" altLang="en-US" dirty="0"/>
              <a:t>编码规范：</a:t>
            </a:r>
          </a:p>
          <a:p>
            <a:pPr eaLnBrk="1" hangingPunct="1"/>
            <a:r>
              <a:rPr lang="zh-CN" altLang="en-US" b="1" dirty="0"/>
              <a:t>  </a:t>
            </a:r>
            <a:r>
              <a:rPr lang="en-US" altLang="zh-CN" dirty="0"/>
              <a:t>1</a:t>
            </a:r>
            <a:r>
              <a:rPr lang="zh-CN" altLang="en-US" dirty="0"/>
              <a:t>）代码都小写</a:t>
            </a:r>
          </a:p>
          <a:p>
            <a:pPr eaLnBrk="1" hangingPunct="1"/>
            <a:r>
              <a:rPr lang="zh-CN" altLang="en-US" b="1" dirty="0"/>
              <a:t>  </a:t>
            </a:r>
            <a:r>
              <a:rPr lang="en-US" altLang="zh-CN" dirty="0"/>
              <a:t>2</a:t>
            </a:r>
            <a:r>
              <a:rPr lang="zh-CN" altLang="en-US" dirty="0"/>
              <a:t>）可以添加注释说明：单行</a:t>
            </a:r>
            <a:r>
              <a:rPr lang="en-US" altLang="zh-CN" dirty="0"/>
              <a:t>//</a:t>
            </a:r>
            <a:r>
              <a:rPr lang="zh-CN" altLang="en-US" dirty="0"/>
              <a:t>，多行</a:t>
            </a:r>
            <a:r>
              <a:rPr lang="en-US" altLang="zh-CN" dirty="0"/>
              <a:t>/*......*/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53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76F4-1349-45C3-B50F-B962F208AB3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6E1E-E219-46BC-877E-FD92BFB8D8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xd\Desktop\图片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000" cy="4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0639196" y="4737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阶段名称</a:t>
            </a:r>
          </a:p>
        </p:txBody>
      </p:sp>
      <p:pic>
        <p:nvPicPr>
          <p:cNvPr id="13" name="图片 12" descr="未标题-1-恢复的_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715" y="620688"/>
            <a:ext cx="324485" cy="384810"/>
          </a:xfrm>
          <a:prstGeom prst="rect">
            <a:avLst/>
          </a:prstGeom>
        </p:spPr>
      </p:pic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742599" y="597260"/>
            <a:ext cx="4386067" cy="456882"/>
          </a:xfrm>
        </p:spPr>
        <p:txBody>
          <a:bodyPr>
            <a:noAutofit/>
          </a:bodyPr>
          <a:lstStyle>
            <a:lvl1pPr>
              <a:defRPr sz="2400">
                <a:solidFill>
                  <a:srgbClr val="1883D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42"/>
            <a:ext cx="10515600" cy="1325625"/>
          </a:xfrm>
          <a:prstGeom prst="rect">
            <a:avLst/>
          </a:prstGeom>
        </p:spPr>
        <p:txBody>
          <a:bodyPr lIns="91472" tIns="45736" rIns="91472" bIns="4573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710"/>
            <a:ext cx="10515600" cy="4351540"/>
          </a:xfrm>
          <a:prstGeom prst="rect">
            <a:avLst/>
          </a:prstGeom>
        </p:spPr>
        <p:txBody>
          <a:bodyPr lIns="91472" tIns="45736" rIns="91472" bIns="4573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199" y="6356645"/>
            <a:ext cx="2743200" cy="365142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1" y="6356645"/>
            <a:ext cx="4114800" cy="365142"/>
          </a:xfrm>
          <a:prstGeom prst="rect">
            <a:avLst/>
          </a:prstGeom>
        </p:spPr>
        <p:txBody>
          <a:bodyPr lIns="91472" tIns="45736" rIns="91472" bIns="45736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645"/>
            <a:ext cx="2743200" cy="365142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676F4-1349-45C3-B50F-B962F208AB3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56E1E-E219-46BC-877E-FD92BFB8D8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20195;&#30721;&#31034;&#20363;/&#20248;&#20808;&#32423;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_1"/>
          <p:cNvSpPr txBox="1"/>
          <p:nvPr/>
        </p:nvSpPr>
        <p:spPr>
          <a:xfrm>
            <a:off x="589915" y="2365375"/>
            <a:ext cx="488505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0076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专题五</a:t>
            </a:r>
            <a:endParaRPr lang="en-US" altLang="zh-CN" sz="4000" b="1" dirty="0">
              <a:solidFill>
                <a:srgbClr val="0076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0076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3600" b="1" dirty="0">
                <a:solidFill>
                  <a:srgbClr val="0076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样式表（一）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0076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原创设计师QQ598969553             _7"/>
          <p:cNvSpPr/>
          <p:nvPr/>
        </p:nvSpPr>
        <p:spPr>
          <a:xfrm>
            <a:off x="9575642" y="0"/>
            <a:ext cx="2180018" cy="1631588"/>
          </a:xfrm>
          <a:custGeom>
            <a:avLst/>
            <a:gdLst>
              <a:gd name="connsiteX0" fmla="*/ 1849729 w 2461149"/>
              <a:gd name="connsiteY0" fmla="*/ 0 h 1841994"/>
              <a:gd name="connsiteX1" fmla="*/ 2461149 w 2461149"/>
              <a:gd name="connsiteY1" fmla="*/ 611420 h 1841994"/>
              <a:gd name="connsiteX2" fmla="*/ 1230575 w 2461149"/>
              <a:gd name="connsiteY2" fmla="*/ 1841994 h 1841994"/>
              <a:gd name="connsiteX3" fmla="*/ 0 w 2461149"/>
              <a:gd name="connsiteY3" fmla="*/ 611420 h 1841994"/>
              <a:gd name="connsiteX4" fmla="*/ 611419 w 2461149"/>
              <a:gd name="connsiteY4" fmla="*/ 1 h 1841994"/>
              <a:gd name="connsiteX5" fmla="*/ 1849729 w 2461149"/>
              <a:gd name="connsiteY5" fmla="*/ 0 h 184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1149" h="1841994">
                <a:moveTo>
                  <a:pt x="1849729" y="0"/>
                </a:moveTo>
                <a:lnTo>
                  <a:pt x="2461149" y="611420"/>
                </a:lnTo>
                <a:lnTo>
                  <a:pt x="1230575" y="1841994"/>
                </a:lnTo>
                <a:lnTo>
                  <a:pt x="0" y="611420"/>
                </a:lnTo>
                <a:lnTo>
                  <a:pt x="611419" y="1"/>
                </a:lnTo>
                <a:lnTo>
                  <a:pt x="1849729" y="0"/>
                </a:lnTo>
                <a:close/>
              </a:path>
            </a:pathLst>
          </a:custGeom>
          <a:solidFill>
            <a:srgbClr val="329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Picture 7" descr="C:\Users\jxd\Desktop\金现代 金码logo（正式版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1" y="170032"/>
            <a:ext cx="2062947" cy="85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原创设计师QQ598969553             _8"/>
          <p:cNvSpPr/>
          <p:nvPr/>
        </p:nvSpPr>
        <p:spPr>
          <a:xfrm>
            <a:off x="5766045" y="441354"/>
            <a:ext cx="2517868" cy="2517868"/>
          </a:xfrm>
          <a:custGeom>
            <a:avLst/>
            <a:gdLst>
              <a:gd name="connsiteX0" fmla="*/ 1231927 w 2463854"/>
              <a:gd name="connsiteY0" fmla="*/ 0 h 2463854"/>
              <a:gd name="connsiteX1" fmla="*/ 2463854 w 2463854"/>
              <a:gd name="connsiteY1" fmla="*/ 1231927 h 2463854"/>
              <a:gd name="connsiteX2" fmla="*/ 1231927 w 2463854"/>
              <a:gd name="connsiteY2" fmla="*/ 2463854 h 2463854"/>
              <a:gd name="connsiteX3" fmla="*/ 0 w 2463854"/>
              <a:gd name="connsiteY3" fmla="*/ 1231927 h 2463854"/>
              <a:gd name="connsiteX4" fmla="*/ 1231927 w 2463854"/>
              <a:gd name="connsiteY4" fmla="*/ 0 h 246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854" h="2463854">
                <a:moveTo>
                  <a:pt x="1231927" y="0"/>
                </a:moveTo>
                <a:lnTo>
                  <a:pt x="2463854" y="1231927"/>
                </a:lnTo>
                <a:lnTo>
                  <a:pt x="1231927" y="2463854"/>
                </a:lnTo>
                <a:lnTo>
                  <a:pt x="0" y="1231927"/>
                </a:lnTo>
                <a:lnTo>
                  <a:pt x="1231927" y="0"/>
                </a:lnTo>
                <a:close/>
              </a:path>
            </a:pathLst>
          </a:custGeom>
          <a:solidFill>
            <a:srgbClr val="007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原创设计师QQ598969553             _10"/>
          <p:cNvSpPr/>
          <p:nvPr/>
        </p:nvSpPr>
        <p:spPr>
          <a:xfrm>
            <a:off x="6603740" y="4138731"/>
            <a:ext cx="2828184" cy="2777277"/>
          </a:xfrm>
          <a:custGeom>
            <a:avLst/>
            <a:gdLst>
              <a:gd name="connsiteX0" fmla="*/ 1231927 w 2463854"/>
              <a:gd name="connsiteY0" fmla="*/ 0 h 2419505"/>
              <a:gd name="connsiteX1" fmla="*/ 2463854 w 2463854"/>
              <a:gd name="connsiteY1" fmla="*/ 1231927 h 2419505"/>
              <a:gd name="connsiteX2" fmla="*/ 1276277 w 2463854"/>
              <a:gd name="connsiteY2" fmla="*/ 2419505 h 2419505"/>
              <a:gd name="connsiteX3" fmla="*/ 1187578 w 2463854"/>
              <a:gd name="connsiteY3" fmla="*/ 2419505 h 2419505"/>
              <a:gd name="connsiteX4" fmla="*/ 0 w 2463854"/>
              <a:gd name="connsiteY4" fmla="*/ 1231927 h 2419505"/>
              <a:gd name="connsiteX5" fmla="*/ 1231927 w 2463854"/>
              <a:gd name="connsiteY5" fmla="*/ 0 h 241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54" h="2419505">
                <a:moveTo>
                  <a:pt x="1231927" y="0"/>
                </a:moveTo>
                <a:lnTo>
                  <a:pt x="2463854" y="1231927"/>
                </a:lnTo>
                <a:lnTo>
                  <a:pt x="1276277" y="2419505"/>
                </a:lnTo>
                <a:lnTo>
                  <a:pt x="1187578" y="2419505"/>
                </a:lnTo>
                <a:lnTo>
                  <a:pt x="0" y="1231927"/>
                </a:lnTo>
                <a:lnTo>
                  <a:pt x="1231927" y="0"/>
                </a:lnTo>
                <a:close/>
              </a:path>
            </a:pathLst>
          </a:custGeom>
          <a:solidFill>
            <a:srgbClr val="4C9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4" y="4642161"/>
            <a:ext cx="4392118" cy="22198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308" y="606286"/>
            <a:ext cx="4871632" cy="48655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基本语法</a:t>
            </a:r>
          </a:p>
        </p:txBody>
      </p:sp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1949076" y="1170080"/>
            <a:ext cx="7677150" cy="2911475"/>
          </a:xfrm>
          <a:prstGeom prst="roundRect">
            <a:avLst>
              <a:gd name="adj" fmla="val 13588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&lt;head&gt;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&lt;style type="text/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（即修饰对象）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属性值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属性值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}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&lt;/style&gt;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&lt;/head&gt;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6673476" y="881155"/>
            <a:ext cx="2952750" cy="981075"/>
          </a:xfrm>
          <a:prstGeom prst="wedgeRoundRectCallout">
            <a:avLst>
              <a:gd name="adj1" fmla="val -98657"/>
              <a:gd name="adj2" fmla="val 4288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&lt;style&gt;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标签声明标签内为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13"/>
          <p:cNvSpPr>
            <a:spLocks noChangeArrowheads="1"/>
          </p:cNvSpPr>
          <p:nvPr/>
        </p:nvSpPr>
        <p:spPr bwMode="auto">
          <a:xfrm>
            <a:off x="6457576" y="2178143"/>
            <a:ext cx="3024188" cy="1512887"/>
          </a:xfrm>
          <a:prstGeom prst="wedgeRoundRectCallout">
            <a:avLst>
              <a:gd name="adj1" fmla="val -85435"/>
              <a:gd name="adj2" fmla="val -3364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多条样式规则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1.多个属性间用分号分隔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2.用冒号声明对应属性值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如果值为若干单词，则要给值加引号：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zh-CN" altLang="en-US" sz="1800" b="1" dirty="0">
              <a:ea typeface="黑体" panose="02010609060101010101" pitchFamily="49" charset="-122"/>
            </a:endParaRPr>
          </a:p>
        </p:txBody>
      </p:sp>
      <p:sp>
        <p:nvSpPr>
          <p:cNvPr id="6" name="AutoShape 18"/>
          <p:cNvSpPr>
            <a:spLocks noChangeArrowheads="1"/>
          </p:cNvSpPr>
          <p:nvPr/>
        </p:nvSpPr>
        <p:spPr bwMode="auto">
          <a:xfrm>
            <a:off x="2058614" y="4767355"/>
            <a:ext cx="7567612" cy="163449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 { 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color: red; 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font-size: 30px; 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font-family: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隶书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5894014" y="3805330"/>
            <a:ext cx="1800225" cy="1323975"/>
          </a:xfrm>
          <a:prstGeom prst="wedgeRoundRectCallout">
            <a:avLst>
              <a:gd name="adj1" fmla="val -238704"/>
              <a:gd name="adj2" fmla="val 4493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选择器通常是你需要改变或设置样式的标记元素</a:t>
            </a: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auto">
          <a:xfrm>
            <a:off x="6170239" y="5405530"/>
            <a:ext cx="1295400" cy="720725"/>
          </a:xfrm>
          <a:prstGeom prst="wedgeRoundRectCallout">
            <a:avLst>
              <a:gd name="adj1" fmla="val -183944"/>
              <a:gd name="adj2" fmla="val 462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样式规则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3" descr="语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6" y="1054142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4" descr="示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6" y="4183155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14" y="4715920"/>
            <a:ext cx="4152900" cy="16859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0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选择器的分类</a:t>
            </a:r>
            <a:r>
              <a:rPr lang="en-US" altLang="zh-CN" dirty="0"/>
              <a:t>3-1</a:t>
            </a:r>
            <a:endParaRPr lang="zh-CN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554849" y="1501038"/>
            <a:ext cx="7421562" cy="4972050"/>
          </a:xfrm>
          <a:prstGeom prst="roundRect">
            <a:avLst>
              <a:gd name="adj" fmla="val 10611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82563" indent="-317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&lt;style type="text/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li{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color:red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font-size:28px;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font-family: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隶书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}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&lt;/style&gt;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&lt;li&gt;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家用电器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&lt;/li&gt;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… …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&lt;/div&gt;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155299" y="1847113"/>
            <a:ext cx="2952750" cy="981075"/>
          </a:xfrm>
          <a:prstGeom prst="wedgeRoundRectCallout">
            <a:avLst>
              <a:gd name="adj1" fmla="val -90861"/>
              <a:gd name="adj2" fmla="val -1326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标签选择器：用于修饰同类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标签的共性风格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452283" y="261190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zh-CN" altLang="zh-CN" sz="3600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选择器的分类</a:t>
            </a:r>
            <a:r>
              <a:rPr lang="en-US" altLang="zh-CN" sz="3600" dirty="0">
                <a:solidFill>
                  <a:schemeClr val="bg1"/>
                </a:solidFill>
                <a:ea typeface="黑体" panose="02010609060101010101" pitchFamily="49" charset="-122"/>
              </a:rPr>
              <a:t>3-1</a:t>
            </a: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336" y="3358413"/>
            <a:ext cx="298926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2842186" y="6311163"/>
            <a:ext cx="4032250" cy="463550"/>
            <a:chOff x="1111" y="3918"/>
            <a:chExt cx="2540" cy="292"/>
          </a:xfrm>
        </p:grpSpPr>
        <p:sp>
          <p:nvSpPr>
            <p:cNvPr id="9" name="AutoShape 15"/>
            <p:cNvSpPr>
              <a:spLocks noChangeArrowheads="1"/>
            </p:cNvSpPr>
            <p:nvPr/>
          </p:nvSpPr>
          <p:spPr bwMode="auto">
            <a:xfrm>
              <a:off x="1111" y="3918"/>
              <a:ext cx="2540" cy="272"/>
            </a:xfrm>
            <a:prstGeom prst="flowChartAlternateProcess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A1DFED"/>
                </a:gs>
              </a:gsLst>
              <a:lin ang="5400000" scaled="1"/>
            </a:gradFill>
            <a:ln w="31750" algn="ctr">
              <a:solidFill>
                <a:srgbClr val="008080"/>
              </a:solidFill>
              <a:miter lim="800000"/>
              <a:headEnd/>
              <a:tailEnd/>
            </a:ln>
            <a:effectLst>
              <a:prstShdw prst="shdw13" dist="53882" dir="13500000">
                <a:srgbClr val="1C99C6">
                  <a:alpha val="50000"/>
                </a:srgbClr>
              </a:prst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0" name="Picture 16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" y="3918"/>
              <a:ext cx="418" cy="292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1383" y="3929"/>
              <a:ext cx="21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演示案例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：标签选择器</a:t>
              </a:r>
            </a:p>
          </p:txBody>
        </p:sp>
      </p:grpSp>
      <p:pic>
        <p:nvPicPr>
          <p:cNvPr id="12" name="Picture 18" descr="示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83" y="1847113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469042" y="1232398"/>
            <a:ext cx="237314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0" algn="l" defTabSz="914400" rtl="0" fontAlgn="base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标签选择器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48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选择器的分类</a:t>
            </a:r>
            <a:r>
              <a:rPr lang="en-US" altLang="zh-CN" dirty="0"/>
              <a:t>3-2</a:t>
            </a:r>
            <a:endParaRPr lang="zh-CN" altLang="en-US" dirty="0"/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auto">
          <a:xfrm>
            <a:off x="2193645" y="2247900"/>
            <a:ext cx="7850187" cy="4191000"/>
          </a:xfrm>
          <a:prstGeom prst="roundRect">
            <a:avLst>
              <a:gd name="adj" fmla="val 7597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&lt;style type="text/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.blue{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color:blue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;}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……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&lt;/style&gt;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……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&lt;li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class="blue"&gt;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家用电器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&lt;/li&gt;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&lt;li&gt;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各类书籍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&lt;/li&gt;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&lt;li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class="blue"&gt;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手机数码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&lt;/li&gt;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&lt;li&gt;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日用百货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&lt;/li&gt;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>
          <a:xfrm>
            <a:off x="1680882" y="1092201"/>
            <a:ext cx="7705725" cy="379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如果希望部分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标签采用其他样式，怎么办？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1680882" y="1736808"/>
            <a:ext cx="3939989" cy="41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algn="l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类选择器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(class)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7091082" y="1601788"/>
            <a:ext cx="2089150" cy="1081087"/>
          </a:xfrm>
          <a:prstGeom prst="wedgeRoundRectCallout">
            <a:avLst>
              <a:gd name="adj1" fmla="val -127810"/>
              <a:gd name="adj2" fmla="val 7129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定义样式，注意类名有点号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1680882" y="319088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zh-CN" altLang="zh-CN" sz="360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ea typeface="黑体" panose="02010609060101010101" pitchFamily="49" charset="-122"/>
              </a:rPr>
              <a:t>选择器的分类</a:t>
            </a:r>
            <a:r>
              <a:rPr lang="en-US" altLang="zh-CN" sz="3600">
                <a:solidFill>
                  <a:schemeClr val="bg1"/>
                </a:solidFill>
                <a:ea typeface="黑体" panose="02010609060101010101" pitchFamily="49" charset="-122"/>
              </a:rPr>
              <a:t>3-2</a:t>
            </a:r>
          </a:p>
        </p:txBody>
      </p:sp>
      <p:sp>
        <p:nvSpPr>
          <p:cNvPr id="26" name="AutoShape 15"/>
          <p:cNvSpPr>
            <a:spLocks noChangeArrowheads="1"/>
          </p:cNvSpPr>
          <p:nvPr/>
        </p:nvSpPr>
        <p:spPr bwMode="auto">
          <a:xfrm>
            <a:off x="5003520" y="3113088"/>
            <a:ext cx="1800225" cy="1081087"/>
          </a:xfrm>
          <a:prstGeom prst="wedgeRoundRectCallout">
            <a:avLst>
              <a:gd name="adj1" fmla="val -90301"/>
              <a:gd name="adj2" fmla="val 6071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应用类样式，其他元素也可以使用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07" y="3544888"/>
            <a:ext cx="264001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7" descr="问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5" y="952500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8" descr="分析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11" y="1581985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19"/>
          <p:cNvGrpSpPr>
            <a:grpSpLocks/>
          </p:cNvGrpSpPr>
          <p:nvPr/>
        </p:nvGrpSpPr>
        <p:grpSpPr bwMode="auto">
          <a:xfrm>
            <a:off x="3203295" y="6394450"/>
            <a:ext cx="4032250" cy="463550"/>
            <a:chOff x="1111" y="3918"/>
            <a:chExt cx="2540" cy="292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auto">
            <a:xfrm>
              <a:off x="1111" y="3918"/>
              <a:ext cx="2540" cy="272"/>
            </a:xfrm>
            <a:prstGeom prst="flowChartAlternateProcess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A1DFED"/>
                </a:gs>
              </a:gsLst>
              <a:lin ang="5400000" scaled="1"/>
            </a:gradFill>
            <a:ln w="31750" algn="ctr">
              <a:solidFill>
                <a:srgbClr val="008080"/>
              </a:solidFill>
              <a:miter lim="800000"/>
              <a:headEnd/>
              <a:tailEnd/>
            </a:ln>
            <a:effectLst>
              <a:prstShdw prst="shdw13" dist="53882" dir="13500000">
                <a:srgbClr val="1C99C6">
                  <a:alpha val="50000"/>
                </a:srgbClr>
              </a:prst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2" name="Picture 21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" y="3918"/>
              <a:ext cx="418" cy="292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 Box 22"/>
            <p:cNvSpPr txBox="1">
              <a:spLocks noChangeArrowheads="1"/>
            </p:cNvSpPr>
            <p:nvPr/>
          </p:nvSpPr>
          <p:spPr bwMode="auto">
            <a:xfrm>
              <a:off x="1383" y="3929"/>
              <a:ext cx="21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演示案例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：类选择器</a:t>
              </a:r>
            </a:p>
          </p:txBody>
        </p:sp>
      </p:grpSp>
      <p:pic>
        <p:nvPicPr>
          <p:cNvPr id="34" name="Picture 23" descr="示例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5" y="2513806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选择器的分类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2300381" y="2265363"/>
            <a:ext cx="6424613" cy="4592637"/>
          </a:xfrm>
          <a:prstGeom prst="roundRect">
            <a:avLst>
              <a:gd name="adj" fmla="val 5532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&lt;style&gt;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#menu{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width:200px; background:#ccc;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font:bold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14px 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宋体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&lt;/style&gt;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id="menu"&gt;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&lt;li&gt;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家用电器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&lt;/li&gt;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……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lvl="1" algn="l" eaLnBrk="1" hangingPunct="1">
              <a:spcBef>
                <a:spcPct val="2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&lt;/div&gt;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26309" y="1765767"/>
            <a:ext cx="319817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344706" y="274638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zh-CN" altLang="zh-CN" sz="360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ea typeface="黑体" panose="02010609060101010101" pitchFamily="49" charset="-122"/>
              </a:rPr>
              <a:t>选择器的分类</a:t>
            </a:r>
            <a:r>
              <a:rPr lang="en-US" altLang="zh-CN" sz="3600">
                <a:solidFill>
                  <a:schemeClr val="bg1"/>
                </a:solidFill>
                <a:ea typeface="黑体" panose="02010609060101010101" pitchFamily="49" charset="-122"/>
              </a:rPr>
              <a:t>3-3</a:t>
            </a:r>
          </a:p>
        </p:txBody>
      </p:sp>
      <p:sp>
        <p:nvSpPr>
          <p:cNvPr id="6" name="Rectangle 11"/>
          <p:cNvSpPr txBox="1">
            <a:spLocks noChangeArrowheads="1"/>
          </p:cNvSpPr>
          <p:nvPr/>
        </p:nvSpPr>
        <p:spPr>
          <a:xfrm>
            <a:off x="1409000" y="1212110"/>
            <a:ext cx="8101012" cy="395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如果希望控制某个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块样式，并且要求块元素唯一，怎么办？</a:t>
            </a: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06" y="3789363"/>
            <a:ext cx="273685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 descr="问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2" y="967415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分析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1" y="1607799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4235544" y="6237288"/>
            <a:ext cx="4032250" cy="463550"/>
            <a:chOff x="1111" y="3918"/>
            <a:chExt cx="2540" cy="292"/>
          </a:xfrm>
        </p:grpSpPr>
        <p:sp>
          <p:nvSpPr>
            <p:cNvPr id="11" name="AutoShape 17"/>
            <p:cNvSpPr>
              <a:spLocks noChangeArrowheads="1"/>
            </p:cNvSpPr>
            <p:nvPr/>
          </p:nvSpPr>
          <p:spPr bwMode="auto">
            <a:xfrm>
              <a:off x="1111" y="3918"/>
              <a:ext cx="2540" cy="272"/>
            </a:xfrm>
            <a:prstGeom prst="flowChartAlternateProcess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A1DFED"/>
                </a:gs>
              </a:gsLst>
              <a:lin ang="5400000" scaled="1"/>
            </a:gradFill>
            <a:ln w="31750" algn="ctr">
              <a:solidFill>
                <a:srgbClr val="008080"/>
              </a:solidFill>
              <a:miter lim="800000"/>
              <a:headEnd/>
              <a:tailEnd/>
            </a:ln>
            <a:effectLst>
              <a:prstShdw prst="shdw13" dist="53882" dir="13500000">
                <a:srgbClr val="1C99C6">
                  <a:alpha val="50000"/>
                </a:srgbClr>
              </a:prst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2" name="Picture 1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" y="3918"/>
              <a:ext cx="418" cy="292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1383" y="3929"/>
              <a:ext cx="21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演示案例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选择器</a:t>
              </a:r>
            </a:p>
          </p:txBody>
        </p:sp>
      </p:grpSp>
      <p:pic>
        <p:nvPicPr>
          <p:cNvPr id="14" name="Picture 21" descr="示例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0" y="2303831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6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选择器的分类</a:t>
            </a:r>
            <a:r>
              <a:rPr lang="en-US" altLang="zh-CN" dirty="0"/>
              <a:t>3-4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20632" y="1738630"/>
            <a:ext cx="9435465" cy="3436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组合选择器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zh-CN" altLang="en-US" dirty="0"/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组合选择器不是一种新的选择器，而是对上述选择器的综合使用。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style.css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dirty="0"/>
              <a:t>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h1,h2,h3{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color:#99CCFF;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font-style:italic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</a:p>
          <a:p>
            <a:pPr marL="457200" marR="0" lvl="1" indent="0" algn="l" defTabSz="914400" rtl="0" fontAlgn="base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54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选择器的分类</a:t>
            </a:r>
            <a:r>
              <a:rPr lang="en-US" altLang="zh-CN" dirty="0"/>
              <a:t>3-4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827960" y="1158128"/>
            <a:ext cx="7408862" cy="5363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myHtml.html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&lt;html&gt;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&lt;head&gt;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&lt;title&gt;hello world&lt;/title&gt;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&lt;link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="stylesheet" type="text/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="style.css"&gt;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&lt;/head&gt;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&lt;h1&gt;h1----------------&lt;h1&gt;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&lt;h2&gt;h2----------------&lt;h2&gt;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&lt;h3&gt;h3----------------&lt;h3&gt;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&lt;/html&gt;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97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选择器的分类</a:t>
            </a:r>
            <a:r>
              <a:rPr lang="en-US" altLang="zh-CN" dirty="0"/>
              <a:t>3-4</a:t>
            </a:r>
            <a:endParaRPr lang="zh-CN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255432" y="1362075"/>
            <a:ext cx="7408863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演示效果：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32" y="2011362"/>
            <a:ext cx="7343775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74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选择器的分类</a:t>
            </a:r>
            <a:r>
              <a:rPr lang="en-US" altLang="zh-CN" dirty="0"/>
              <a:t>3-4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02772" y="1357126"/>
            <a:ext cx="7408862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style.css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#c1,#c2,p,{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color:#99CCFF;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font-style:italic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上述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，将会对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标记内的数据全部添加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</a:p>
        </p:txBody>
      </p:sp>
    </p:spTree>
    <p:extLst>
      <p:ext uri="{BB962C8B-B14F-4D97-AF65-F5344CB8AC3E}">
        <p14:creationId xmlns:p14="http://schemas.microsoft.com/office/powerpoint/2010/main" val="220528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选择器的分类</a:t>
            </a:r>
            <a:r>
              <a:rPr lang="en-US" altLang="zh-CN" dirty="0"/>
              <a:t>3-4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895195" y="1323083"/>
            <a:ext cx="7408862" cy="4929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myHtml.html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&lt;html&gt;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&lt;head&gt;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&lt;title&gt;hello world&lt;/title&gt;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&lt;link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="stylesheet" type="text/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="style.css"&gt;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&lt;/head&gt;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&lt;h1&gt;h1----------------&lt;h1&gt;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&lt;div id="c1"&gt;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组合选择器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div1&lt;/div&gt;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&lt;div id="c2"&gt;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组合选择器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div2&lt;/div&gt;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&lt;p&gt;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&lt;/p&gt;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&lt;/html&gt;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959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选择器的分类</a:t>
            </a:r>
            <a:r>
              <a:rPr lang="en-US" altLang="zh-CN" dirty="0"/>
              <a:t>3-4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03599" y="1230313"/>
            <a:ext cx="7408862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演示效果：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99" y="1793875"/>
            <a:ext cx="6624638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18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回顾与作业点评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1385" y="1838960"/>
            <a:ext cx="9435465" cy="2046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frameset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框架的基本语法？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如何设置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属性，实现产品介绍的框架页效果？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产品介绍的框架页效果：即点击左边的产品目录，右边显示具体内容。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iframe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框架的基本语法？</a:t>
            </a:r>
          </a:p>
        </p:txBody>
      </p:sp>
      <p:pic>
        <p:nvPicPr>
          <p:cNvPr id="4" name="Picture 4" descr="提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" y="1102063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14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样式继承与优先级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44116" y="1704488"/>
            <a:ext cx="9435465" cy="3565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0" algn="l" defTabSz="914400" rtl="0" fontAlgn="base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样式的继承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样式中，子标记会继承父标记的样式。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标记的子标记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body{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color:#99CCFF;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font-style:italic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font-size:30px;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43780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样式继承与优先级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43195" y="1242402"/>
            <a:ext cx="7408862" cy="4378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myHtml.html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&lt;html&gt;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&lt;head&gt;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&lt;title&gt;hello world&lt;/title&gt;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&lt;link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="stylesheet" type="text/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="style.css"&gt;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&lt;/head&gt;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body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标记的内容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&lt;p&gt;p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标记的内容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&lt;/p&gt;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&lt;/html&gt;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02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样式继承与优先级</a:t>
            </a:r>
            <a:endParaRPr lang="zh-CN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32" y="1282607"/>
            <a:ext cx="76485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05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样式继承与优先级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81043" y="1475889"/>
            <a:ext cx="9435465" cy="42832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样式的优先级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一般有以下几种样式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默认样式：浏览器默认的样式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外部样式：样式写在一个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内部样式：样式写在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内联样式：样式写在标记里</a:t>
            </a:r>
          </a:p>
          <a:p>
            <a:pPr marL="457200" marR="0" lvl="1" indent="0" algn="l" defTabSz="914400" rtl="0" fontAlgn="base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从上到下，优先级越来越高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示例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07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样式继承与优先级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2599" y="1403766"/>
            <a:ext cx="9435465" cy="31649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演示一：内部样式比外部样式优先级高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style.css</a:t>
            </a: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body{</a:t>
            </a:r>
          </a:p>
          <a:p>
            <a:pPr lvl="1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color:red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font-size:30px;</a:t>
            </a:r>
          </a:p>
          <a:p>
            <a:pPr lvl="1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}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70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样式继承与优先级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41488" y="1269907"/>
            <a:ext cx="7408862" cy="51174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&lt;html&gt;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&lt;head&gt;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&lt;title&gt;hello world&lt;/title&gt;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&lt;link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="stylesheet" type="text/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="style.css"&gt;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&lt;style&gt;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body{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color:blue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font-size:120px;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&lt;/style&gt;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&lt;/head&gt;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&lt;body&gt;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body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标记的内容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&lt;body&gt;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&lt;/html&gt;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9964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样式继承与优先级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22095" y="1468481"/>
            <a:ext cx="7408862" cy="686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演示效果：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  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04" y="2230718"/>
            <a:ext cx="8424862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09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样式继承与优先级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2222" y="1363425"/>
            <a:ext cx="9435465" cy="481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演示二：内联样式比内部样式优先级高</a:t>
            </a:r>
          </a:p>
          <a:p>
            <a:pPr>
              <a:spcBef>
                <a:spcPts val="22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&lt;html&gt;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&lt;head&gt;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&lt;title&gt;hello world&lt;/title&gt;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&lt;link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="stylesheet" type="text/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="style.css"&gt;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&lt;style&gt;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body{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color:blue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font-size:120px;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&lt;/style&gt;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&lt;/head&gt;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&lt;body style="color:yellow;font-size:50px;"&gt;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body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标记的内容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&lt;/html&gt;</a:t>
            </a:r>
            <a:r>
              <a:rPr lang="zh-CN" altLang="en-US" sz="2200" dirty="0"/>
              <a:t>	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829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样式继承与优先级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83111" y="1582925"/>
            <a:ext cx="7408862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演示效果：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	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73" y="2413187"/>
            <a:ext cx="6437780" cy="251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858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列表属性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93533" y="1156634"/>
            <a:ext cx="720090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）常用属性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list-style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（列表风格）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graphicFrame>
        <p:nvGraphicFramePr>
          <p:cNvPr id="5" name="Group 6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5066296"/>
              </p:ext>
            </p:extLst>
          </p:nvPr>
        </p:nvGraphicFramePr>
        <p:xfrm>
          <a:off x="1491037" y="2236134"/>
          <a:ext cx="8064500" cy="4037013"/>
        </p:xfrm>
        <a:graphic>
          <a:graphicData uri="http://schemas.openxmlformats.org/drawingml/2006/table">
            <a:tbl>
              <a:tblPr/>
              <a:tblGrid>
                <a:gridCol w="165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3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7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属性值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方式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语法实现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示例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none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无风格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list-style:none;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   刷牙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   洗脸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disc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实心圆（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&lt;ul&gt;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默认类型）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list-style:disc;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● 刷牙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● 洗脸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circle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空心圆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list-style:circle;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○ 刷牙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○ 洗脸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square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实心正方形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list-style:square;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■ 刷牙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■ 洗脸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decimal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数字（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&lt;ol&gt;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默认类型）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list-style:decimal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1.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刷牙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2.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  <a:cs typeface="Times New Roman" pitchFamily="18" charset="0"/>
                        </a:rPr>
                        <a:t>洗脸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AutoShape 61"/>
          <p:cNvSpPr>
            <a:spLocks noChangeArrowheads="1"/>
          </p:cNvSpPr>
          <p:nvPr/>
        </p:nvSpPr>
        <p:spPr bwMode="auto">
          <a:xfrm>
            <a:off x="7034587" y="1156634"/>
            <a:ext cx="2700337" cy="783193"/>
          </a:xfrm>
          <a:prstGeom prst="wedgeRoundRectCallout">
            <a:avLst>
              <a:gd name="adj1" fmla="val -35069"/>
              <a:gd name="adj2" fmla="val 12154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list-style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属性规定的列表风格</a:t>
            </a:r>
          </a:p>
        </p:txBody>
      </p:sp>
    </p:spTree>
    <p:extLst>
      <p:ext uri="{BB962C8B-B14F-4D97-AF65-F5344CB8AC3E}">
        <p14:creationId xmlns:p14="http://schemas.microsoft.com/office/powerpoint/2010/main" val="17694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预习检查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1385" y="1838960"/>
            <a:ext cx="9435465" cy="14875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有何好处？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的基本语法是什么？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选择器分为哪几类？</a:t>
            </a:r>
          </a:p>
        </p:txBody>
      </p:sp>
      <p:pic>
        <p:nvPicPr>
          <p:cNvPr id="4" name="Picture 4" descr="提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" y="1102063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944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列表属性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0255250" y="1244600"/>
            <a:ext cx="1841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endParaRPr lang="zh-CN" altLang="en-US" sz="4400" b="1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28800" y="319088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zh-CN" altLang="en-US" sz="3600">
                <a:solidFill>
                  <a:schemeClr val="bg1"/>
                </a:solidFill>
                <a:ea typeface="黑体" panose="02010609060101010101" pitchFamily="49" charset="-122"/>
              </a:rPr>
              <a:t>列表属性</a:t>
            </a:r>
            <a:r>
              <a:rPr lang="en-US" altLang="zh-CN" sz="3600">
                <a:solidFill>
                  <a:schemeClr val="bg1"/>
                </a:solidFill>
                <a:ea typeface="黑体" panose="02010609060101010101" pitchFamily="49" charset="-122"/>
              </a:rPr>
              <a:t>2-2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0050" y="1163637"/>
            <a:ext cx="84963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列表属性的典型应用：导航菜单</a:t>
            </a:r>
          </a:p>
          <a:p>
            <a:pPr lvl="1" algn="l" eaLnBrk="1" hangingPunct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zh-CN" altLang="en-US" b="1" dirty="0">
              <a:ea typeface="黑体" panose="02010609060101010101" pitchFamily="49" charset="-122"/>
            </a:endParaRPr>
          </a:p>
        </p:txBody>
      </p:sp>
      <p:sp>
        <p:nvSpPr>
          <p:cNvPr id="6" name="AutoShape 44"/>
          <p:cNvSpPr>
            <a:spLocks noChangeArrowheads="1"/>
          </p:cNvSpPr>
          <p:nvPr/>
        </p:nvSpPr>
        <p:spPr bwMode="auto">
          <a:xfrm>
            <a:off x="1984375" y="1837161"/>
            <a:ext cx="8074025" cy="4194572"/>
          </a:xfrm>
          <a:prstGeom prst="roundRect">
            <a:avLst>
              <a:gd name="adj" fmla="val 8514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3F709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&lt;style&gt;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li{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width:150px;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color:red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font:28px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隶书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1800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list-style:none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1800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float:left</a:t>
            </a:r>
            <a:r>
              <a: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&lt;/style&gt;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&lt;li&gt;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购物车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&lt;/li&gt;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……</a:t>
            </a:r>
          </a:p>
          <a:p>
            <a:pPr algn="l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</p:txBody>
      </p:sp>
      <p:pic>
        <p:nvPicPr>
          <p:cNvPr id="7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3905250"/>
            <a:ext cx="61912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2"/>
          <p:cNvSpPr>
            <a:spLocks noChangeArrowheads="1"/>
          </p:cNvSpPr>
          <p:nvPr/>
        </p:nvSpPr>
        <p:spPr bwMode="auto">
          <a:xfrm>
            <a:off x="4648200" y="1817688"/>
            <a:ext cx="2700338" cy="783193"/>
          </a:xfrm>
          <a:prstGeom prst="wedgeRoundRectCallout">
            <a:avLst>
              <a:gd name="adj1" fmla="val -55880"/>
              <a:gd name="adj2" fmla="val 17406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设置列表为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去掉圆点</a:t>
            </a:r>
          </a:p>
        </p:txBody>
      </p:sp>
      <p:sp>
        <p:nvSpPr>
          <p:cNvPr id="9" name="AutoShape 45"/>
          <p:cNvSpPr>
            <a:spLocks noChangeArrowheads="1"/>
          </p:cNvSpPr>
          <p:nvPr/>
        </p:nvSpPr>
        <p:spPr bwMode="auto">
          <a:xfrm>
            <a:off x="5367338" y="2968625"/>
            <a:ext cx="4248150" cy="715089"/>
          </a:xfrm>
          <a:prstGeom prst="wedgeRoundRectCallout">
            <a:avLst>
              <a:gd name="adj1" fmla="val -84866"/>
              <a:gd name="adj2" fmla="val 6968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标签都有的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浮动属性，此处用于横向排列 </a:t>
            </a:r>
          </a:p>
        </p:txBody>
      </p:sp>
      <p:pic>
        <p:nvPicPr>
          <p:cNvPr id="10" name="Picture 46" descr="示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735095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47"/>
          <p:cNvGrpSpPr>
            <a:grpSpLocks/>
          </p:cNvGrpSpPr>
          <p:nvPr/>
        </p:nvGrpSpPr>
        <p:grpSpPr bwMode="auto">
          <a:xfrm>
            <a:off x="3640138" y="6394450"/>
            <a:ext cx="4248150" cy="463550"/>
            <a:chOff x="1111" y="3918"/>
            <a:chExt cx="2540" cy="292"/>
          </a:xfrm>
        </p:grpSpPr>
        <p:sp>
          <p:nvSpPr>
            <p:cNvPr id="12" name="AutoShape 48"/>
            <p:cNvSpPr>
              <a:spLocks noChangeArrowheads="1"/>
            </p:cNvSpPr>
            <p:nvPr/>
          </p:nvSpPr>
          <p:spPr bwMode="auto">
            <a:xfrm>
              <a:off x="1111" y="3918"/>
              <a:ext cx="2540" cy="272"/>
            </a:xfrm>
            <a:prstGeom prst="flowChartAlternateProcess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A1DFED"/>
                </a:gs>
              </a:gsLst>
              <a:lin ang="5400000" scaled="1"/>
            </a:gradFill>
            <a:ln w="31750" algn="ctr">
              <a:solidFill>
                <a:srgbClr val="008080"/>
              </a:solidFill>
              <a:miter lim="800000"/>
              <a:headEnd/>
              <a:tailEnd/>
            </a:ln>
            <a:effectLst>
              <a:prstShdw prst="shdw13" dist="53882" dir="13500000">
                <a:srgbClr val="1C99C6">
                  <a:alpha val="50000"/>
                </a:srgbClr>
              </a:prst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3" name="Picture 49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" y="3918"/>
              <a:ext cx="418" cy="292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66FF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50"/>
            <p:cNvSpPr txBox="1">
              <a:spLocks noChangeArrowheads="1"/>
            </p:cNvSpPr>
            <p:nvPr/>
          </p:nvSpPr>
          <p:spPr bwMode="auto">
            <a:xfrm>
              <a:off x="1383" y="3929"/>
              <a:ext cx="21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演示案例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：列表属性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40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895943" y="1743117"/>
            <a:ext cx="7570787" cy="1753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的基本语法是什么？有哪三类选择器？</a:t>
            </a:r>
            <a:r>
              <a:rPr lang="zh-CN" altLang="en-US" dirty="0"/>
              <a:t>	</a:t>
            </a:r>
          </a:p>
          <a:p>
            <a:pPr lvl="2"/>
            <a:endParaRPr lang="zh-CN" altLang="en-US" dirty="0"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样式的优先级和继承？</a:t>
            </a:r>
          </a:p>
        </p:txBody>
      </p:sp>
      <p:pic>
        <p:nvPicPr>
          <p:cNvPr id="5" name="Picture 4" descr="提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054142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57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34565" y="1084466"/>
            <a:ext cx="7705725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需求说明：</a:t>
            </a:r>
          </a:p>
          <a:p>
            <a:pPr lvl="1"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使用各类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选择器，实现如下的页面美化效果</a:t>
            </a:r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542895" y="6065931"/>
            <a:ext cx="5030787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pic>
        <p:nvPicPr>
          <p:cNvPr id="6" name="Picture 7" descr="练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08" y="1054142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43" y="2069400"/>
            <a:ext cx="3355975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1750732" y="4338731"/>
            <a:ext cx="2089150" cy="1223963"/>
          </a:xfrm>
          <a:prstGeom prst="wedgeRoundRectCallout">
            <a:avLst>
              <a:gd name="adj1" fmla="val 77356"/>
              <a:gd name="adj2" fmla="val 927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块：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总宽度200px，背景灰色#ccc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691157" y="2394044"/>
            <a:ext cx="2447925" cy="1439862"/>
          </a:xfrm>
          <a:prstGeom prst="wedgeRoundRectCallout">
            <a:avLst>
              <a:gd name="adj1" fmla="val -116926"/>
              <a:gd name="adj2" fmla="val 1328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商品类别：字体为橘色（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#ff7300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），粗体，大小为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14px</a:t>
            </a: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7762595" y="4338731"/>
            <a:ext cx="2376487" cy="1439863"/>
          </a:xfrm>
          <a:prstGeom prst="wedgeRoundRectCallout">
            <a:avLst>
              <a:gd name="adj1" fmla="val -132162"/>
              <a:gd name="adj2" fmla="val -7712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其余商品：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字体大小为12px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1750732" y="2825844"/>
            <a:ext cx="2089150" cy="1223962"/>
          </a:xfrm>
          <a:prstGeom prst="wedgeRoundRectCallout">
            <a:avLst>
              <a:gd name="adj1" fmla="val 73250"/>
              <a:gd name="adj2" fmla="val -2457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3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——</a:t>
            </a:r>
            <a:r>
              <a:rPr lang="zh-CN" altLang="en-US" dirty="0"/>
              <a:t>修饰贵美商品分类 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370791" y="1025525"/>
            <a:ext cx="7705725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需求说明：</a:t>
            </a:r>
          </a:p>
          <a:p>
            <a:pPr lvl="1"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根据提供的素材，修饰上一练习：贵美分类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pic>
        <p:nvPicPr>
          <p:cNvPr id="5" name="Picture 5" descr="练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54" y="1162865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79" y="1960563"/>
            <a:ext cx="28829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4"/>
          <p:cNvSpPr>
            <a:spLocks noChangeArrowheads="1"/>
          </p:cNvSpPr>
          <p:nvPr/>
        </p:nvSpPr>
        <p:spPr bwMode="auto">
          <a:xfrm>
            <a:off x="7195204" y="2033588"/>
            <a:ext cx="2557462" cy="715089"/>
          </a:xfrm>
          <a:prstGeom prst="wedgeRoundRectCallout">
            <a:avLst>
              <a:gd name="adj1" fmla="val -67134"/>
              <a:gd name="adj2" fmla="val 7824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欢迎词：字符间距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5px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并带下划线</a:t>
            </a:r>
          </a:p>
        </p:txBody>
      </p:sp>
      <p:sp>
        <p:nvSpPr>
          <p:cNvPr id="8" name="AutoShape 26"/>
          <p:cNvSpPr>
            <a:spLocks noChangeArrowheads="1"/>
          </p:cNvSpPr>
          <p:nvPr/>
        </p:nvSpPr>
        <p:spPr bwMode="auto">
          <a:xfrm>
            <a:off x="1362729" y="2536825"/>
            <a:ext cx="2557462" cy="715089"/>
          </a:xfrm>
          <a:prstGeom prst="wedgeRoundRectCallout">
            <a:avLst>
              <a:gd name="adj1" fmla="val 51306"/>
              <a:gd name="adj2" fmla="val 11253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商品分类：带背景、无列表符号、左浮动</a:t>
            </a:r>
          </a:p>
        </p:txBody>
      </p:sp>
      <p:sp>
        <p:nvSpPr>
          <p:cNvPr id="9" name="AutoShape 27"/>
          <p:cNvSpPr>
            <a:spLocks noChangeArrowheads="1"/>
          </p:cNvSpPr>
          <p:nvPr/>
        </p:nvSpPr>
        <p:spPr bwMode="auto">
          <a:xfrm>
            <a:off x="7268229" y="3402013"/>
            <a:ext cx="2557462" cy="1021556"/>
          </a:xfrm>
          <a:prstGeom prst="wedgeRoundRectCallout">
            <a:avLst>
              <a:gd name="adj1" fmla="val -97856"/>
              <a:gd name="adj2" fmla="val -1705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顶边距可以使用一个空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，设置高度为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15px</a:t>
            </a: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3234391" y="6451600"/>
            <a:ext cx="431958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357284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19673" y="1304551"/>
            <a:ext cx="7408863" cy="43148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</a:p>
          <a:p>
            <a:pPr marL="697230" lvl="1" indent="-285750"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必做</a:t>
            </a:r>
            <a:endParaRPr lang="en-US" altLang="zh-CN" sz="1800" dirty="0">
              <a:solidFill>
                <a:srgbClr val="FF0000"/>
              </a:solidFill>
              <a:ea typeface="黑体" pitchFamily="2" charset="-122"/>
            </a:endParaRPr>
          </a:p>
          <a:p>
            <a:pPr marL="914400" lvl="2" indent="0">
              <a:spcBef>
                <a:spcPts val="2200"/>
              </a:spcBef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ea typeface="黑体" pitchFamily="2" charset="-122"/>
                <a:sym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ea typeface="黑体" pitchFamily="2" charset="-122"/>
                <a:sym typeface="+mn-ea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ea typeface="黑体" pitchFamily="2" charset="-122"/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ea typeface="黑体" pitchFamily="2" charset="-122"/>
                <a:sym typeface="+mn-ea"/>
              </a:rPr>
              <a:t>用样式实现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defRPr/>
            </a:pPr>
            <a:endParaRPr lang="zh-CN" altLang="en-US" sz="1800" dirty="0">
              <a:solidFill>
                <a:srgbClr val="FF0000"/>
              </a:solidFill>
              <a:ea typeface="黑体" pitchFamily="2" charset="-122"/>
            </a:endParaRPr>
          </a:p>
          <a:p>
            <a:pPr marL="274320" indent="-274320">
              <a:defRPr/>
            </a:pPr>
            <a:endParaRPr lang="zh-CN" altLang="en-US" dirty="0">
              <a:solidFill>
                <a:srgbClr val="FF0000"/>
              </a:solidFill>
            </a:endParaRPr>
          </a:p>
          <a:p>
            <a:pPr lvl="1" indent="-274320">
              <a:defRPr/>
            </a:pPr>
            <a:endParaRPr lang="en-US" altLang="zh-CN" sz="2000" dirty="0"/>
          </a:p>
          <a:p>
            <a:pPr marL="411480" lvl="1" indent="0">
              <a:buNone/>
              <a:defRPr/>
            </a:pPr>
            <a:endParaRPr lang="en-US" altLang="zh-CN" sz="2000" dirty="0"/>
          </a:p>
          <a:p>
            <a:pPr marL="411480" lvl="1" indent="0">
              <a:spcBef>
                <a:spcPts val="2200"/>
              </a:spcBef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用样式实现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defRPr/>
            </a:pPr>
            <a:endParaRPr lang="zh-CN" altLang="en-US" sz="2000" dirty="0"/>
          </a:p>
          <a:p>
            <a:pPr marL="274320" indent="-274320">
              <a:defRPr/>
            </a:pPr>
            <a:endParaRPr lang="en-US" altLang="zh-CN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279" y="2709488"/>
            <a:ext cx="5581650" cy="15049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279" y="4792954"/>
            <a:ext cx="2324100" cy="6286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本专题目标</a:t>
            </a:r>
          </a:p>
        </p:txBody>
      </p:sp>
      <p:sp>
        <p:nvSpPr>
          <p:cNvPr id="9218" name="内容占位符 1"/>
          <p:cNvSpPr>
            <a:spLocks noGrp="1"/>
          </p:cNvSpPr>
          <p:nvPr>
            <p:ph idx="1"/>
          </p:nvPr>
        </p:nvSpPr>
        <p:spPr>
          <a:xfrm>
            <a:off x="1136015" y="1779905"/>
            <a:ext cx="10515600" cy="4351338"/>
          </a:xfrm>
        </p:spPr>
        <p:txBody>
          <a:bodyPr vert="horz" wrap="square" lIns="91440" tIns="45720" rIns="91440" bIns="45720" anchor="t"/>
          <a:lstStyle/>
          <a:p>
            <a:pPr>
              <a:spcBef>
                <a:spcPts val="2200"/>
              </a:spcBef>
              <a:buFont typeface="Wingdings" panose="05000000000000000000" charset="0"/>
              <a:buChar char="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的基本语法</a:t>
            </a:r>
          </a:p>
          <a:p>
            <a:pPr>
              <a:spcBef>
                <a:spcPts val="2200"/>
              </a:spcBef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使用文本和字体样式美化网页</a:t>
            </a:r>
          </a:p>
          <a:p>
            <a:pPr>
              <a:spcBef>
                <a:spcPts val="2200"/>
              </a:spcBef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使用背景样式美化网页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为什么使用</a:t>
            </a:r>
            <a:r>
              <a:rPr lang="en-US" altLang="zh-CN" dirty="0"/>
              <a:t>CSS</a:t>
            </a:r>
            <a:r>
              <a:rPr lang="zh-CN" altLang="en-US" dirty="0"/>
              <a:t>样式表</a:t>
            </a:r>
            <a:r>
              <a:rPr lang="en-US" altLang="zh-CN" dirty="0"/>
              <a:t>3-1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10933" y="1257204"/>
            <a:ext cx="943546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样式表能实现内容与样式的分离，方便团队开发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web设计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2578012"/>
            <a:ext cx="1079500" cy="1295400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8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Snap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3" y="2578012"/>
            <a:ext cx="180022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Snap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4449674"/>
            <a:ext cx="172878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720850" y="5886362"/>
            <a:ext cx="1130300" cy="715089"/>
          </a:xfrm>
          <a:prstGeom prst="wedgeRoundRectCallout">
            <a:avLst>
              <a:gd name="adj1" fmla="val 51968"/>
              <a:gd name="adj2" fmla="val -10286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程序员写代码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211388" y="2030324"/>
            <a:ext cx="1441450" cy="408623"/>
          </a:xfrm>
          <a:prstGeom prst="wedgeRoundRectCallout">
            <a:avLst>
              <a:gd name="adj1" fmla="val 45375"/>
              <a:gd name="adj2" fmla="val 11892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美工做样式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7646988" y="2217649"/>
            <a:ext cx="2016125" cy="715089"/>
          </a:xfrm>
          <a:prstGeom prst="wedgeRoundRectCallout">
            <a:avLst>
              <a:gd name="adj1" fmla="val -48898"/>
              <a:gd name="adj2" fmla="val 11201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内容与样式和谐统一的完整网页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1428231">
            <a:off x="4435475" y="3484474"/>
            <a:ext cx="1150938" cy="576263"/>
          </a:xfrm>
          <a:prstGeom prst="rightArrow">
            <a:avLst>
              <a:gd name="adj1" fmla="val 46898"/>
              <a:gd name="adj2" fmla="val 100759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 rot="20107877">
            <a:off x="4435475" y="4322674"/>
            <a:ext cx="1150938" cy="576263"/>
          </a:xfrm>
          <a:prstGeom prst="rightArrow">
            <a:avLst>
              <a:gd name="adj1" fmla="val 46898"/>
              <a:gd name="adj2" fmla="val 100759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1708150" y="4449674"/>
            <a:ext cx="1008063" cy="1368425"/>
            <a:chOff x="4558" y="604"/>
            <a:chExt cx="953" cy="1290"/>
          </a:xfrm>
        </p:grpSpPr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558" y="618"/>
              <a:ext cx="953" cy="1270"/>
            </a:xfrm>
            <a:prstGeom prst="ellipse">
              <a:avLst/>
            </a:prstGeom>
            <a:gradFill rotWithShape="1">
              <a:gsLst>
                <a:gs pos="0">
                  <a:srgbClr val="CC99FF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800080"/>
              </a:solidFill>
              <a:round/>
              <a:headEnd/>
              <a:tailEnd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Ctr="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5" name="Picture 13" descr="程序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" y="604"/>
              <a:ext cx="950" cy="1290"/>
            </a:xfrm>
            <a:prstGeom prst="rect">
              <a:avLst/>
            </a:prstGeom>
            <a:noFill/>
            <a:ln>
              <a:noFill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CC99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63" y="1827124"/>
            <a:ext cx="1741487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0" descr="示例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4" y="1821620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03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为什么使用</a:t>
            </a:r>
            <a:r>
              <a:rPr lang="en-US" altLang="zh-CN" dirty="0"/>
              <a:t>CSS</a:t>
            </a:r>
            <a:r>
              <a:rPr lang="zh-CN" altLang="en-US" dirty="0"/>
              <a:t>样式表</a:t>
            </a:r>
            <a:r>
              <a:rPr lang="en-US" altLang="zh-CN" dirty="0"/>
              <a:t>3-2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1956" y="1257204"/>
            <a:ext cx="943546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样式复用、方便网站的后期维护</a:t>
            </a:r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682564"/>
            <a:ext cx="6029325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1827027"/>
            <a:ext cx="64262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2114364"/>
            <a:ext cx="6192837" cy="448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16"/>
          <p:cNvSpPr>
            <a:spLocks noChangeArrowheads="1"/>
          </p:cNvSpPr>
          <p:nvPr/>
        </p:nvSpPr>
        <p:spPr bwMode="auto">
          <a:xfrm>
            <a:off x="7334250" y="2381064"/>
            <a:ext cx="1944688" cy="1021556"/>
          </a:xfrm>
          <a:prstGeom prst="wedgeRoundRectCallout">
            <a:avLst>
              <a:gd name="adj1" fmla="val -41102"/>
              <a:gd name="adj2" fmla="val 14503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同一网站共用同一样式，确保网站统一的风格</a:t>
            </a:r>
          </a:p>
        </p:txBody>
      </p:sp>
    </p:spTree>
    <p:extLst>
      <p:ext uri="{BB962C8B-B14F-4D97-AF65-F5344CB8AC3E}">
        <p14:creationId xmlns:p14="http://schemas.microsoft.com/office/powerpoint/2010/main" val="302096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42599" y="597260"/>
            <a:ext cx="4386067" cy="456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1883D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为什么使用</a:t>
            </a:r>
            <a:r>
              <a:rPr lang="en-US" altLang="zh-CN" dirty="0"/>
              <a:t>CSS</a:t>
            </a:r>
            <a:r>
              <a:rPr lang="zh-CN" altLang="en-US" dirty="0"/>
              <a:t>样式表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1956" y="1257204"/>
            <a:ext cx="943546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页面的精确控制，实现精美、复杂页面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178" y="1626536"/>
            <a:ext cx="6624638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941" y="1747979"/>
            <a:ext cx="6697663" cy="502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41" y="1769411"/>
            <a:ext cx="6640512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75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的用途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5586" y="1381759"/>
            <a:ext cx="2373144" cy="928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0" algn="l" defTabSz="914400" rtl="0" fontAlgn="base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外观美化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marR="0" lvl="0" indent="0" algn="l" defTabSz="914400" rtl="0" fontAlgn="base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布局、定位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777" y="1845989"/>
            <a:ext cx="3887788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66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CSS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5585" y="1435548"/>
            <a:ext cx="9435465" cy="37240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ascading Style Sheets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层叠样式表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通俗来说，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是内容，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是控制内容的实现风格，如大小和字体等样式。</a:t>
            </a:r>
          </a:p>
          <a:p>
            <a:pPr marL="285750" fontAlgn="base">
              <a:spcBef>
                <a:spcPts val="22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从出现的位置分：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外部样式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&lt;link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=“stylesheet” type=“text/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/&gt;</a:t>
            </a:r>
          </a:p>
          <a:p>
            <a:pPr marL="285750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2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内部样式：在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页面中包含的样式，复用性高。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内联样式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&lt;p style=“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color:red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font-size:10px”&gt;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段落文字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&lt;/p&gt;</a:t>
            </a:r>
          </a:p>
          <a:p>
            <a:pPr lvl="1" fontAlgn="base">
              <a:spcBef>
                <a:spcPts val="2200"/>
              </a:spcBef>
              <a:spcAft>
                <a:spcPct val="0"/>
              </a:spcAft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缺点：显示与内容耦合度高，不利于复用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不推荐使用。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68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1266</Words>
  <Application>Microsoft Office PowerPoint</Application>
  <PresentationFormat>宽屏</PresentationFormat>
  <Paragraphs>336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等线</vt:lpstr>
      <vt:lpstr>等线 Light</vt:lpstr>
      <vt:lpstr>黑体</vt:lpstr>
      <vt:lpstr>华文细黑</vt:lpstr>
      <vt:lpstr>楷体_GB2312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Office 主题​​</vt:lpstr>
      <vt:lpstr>PowerPoint 演示文稿</vt:lpstr>
      <vt:lpstr>回顾与作业点评</vt:lpstr>
      <vt:lpstr>预习检查</vt:lpstr>
      <vt:lpstr>本专题目标</vt:lpstr>
      <vt:lpstr>为什么使用CSS样式表3-1</vt:lpstr>
      <vt:lpstr>为什么使用CSS样式表3-2</vt:lpstr>
      <vt:lpstr>PowerPoint 演示文稿</vt:lpstr>
      <vt:lpstr>CSS的用途</vt:lpstr>
      <vt:lpstr>什么是CSS</vt:lpstr>
      <vt:lpstr>CSS基本语法</vt:lpstr>
      <vt:lpstr>选择器的分类3-1</vt:lpstr>
      <vt:lpstr>选择器的分类3-2</vt:lpstr>
      <vt:lpstr>选择器的分类3-3</vt:lpstr>
      <vt:lpstr>选择器的分类3-4</vt:lpstr>
      <vt:lpstr>选择器的分类3-4</vt:lpstr>
      <vt:lpstr>选择器的分类3-4</vt:lpstr>
      <vt:lpstr>选择器的分类3-4</vt:lpstr>
      <vt:lpstr>选择器的分类3-4</vt:lpstr>
      <vt:lpstr>选择器的分类3-4</vt:lpstr>
      <vt:lpstr>CSS样式继承与优先级</vt:lpstr>
      <vt:lpstr>CSS样式继承与优先级</vt:lpstr>
      <vt:lpstr>CSS样式继承与优先级</vt:lpstr>
      <vt:lpstr>CSS样式继承与优先级</vt:lpstr>
      <vt:lpstr>CSS样式继承与优先级</vt:lpstr>
      <vt:lpstr>CSS样式继承与优先级</vt:lpstr>
      <vt:lpstr>CSS样式继承与优先级</vt:lpstr>
      <vt:lpstr>CSS样式继承与优先级</vt:lpstr>
      <vt:lpstr>CSS样式继承与优先级</vt:lpstr>
      <vt:lpstr>列表属性2-1</vt:lpstr>
      <vt:lpstr>列表属性2-2</vt:lpstr>
      <vt:lpstr>总结</vt:lpstr>
      <vt:lpstr>练习</vt:lpstr>
      <vt:lpstr>练习——修饰贵美商品分类 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tu xiao</dc:creator>
  <cp:lastModifiedBy>于渊</cp:lastModifiedBy>
  <cp:revision>300</cp:revision>
  <dcterms:created xsi:type="dcterms:W3CDTF">2017-11-29T06:59:00Z</dcterms:created>
  <dcterms:modified xsi:type="dcterms:W3CDTF">2018-04-25T02:22:48Z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